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1" r:id="rId2"/>
    <p:sldId id="271" r:id="rId3"/>
    <p:sldId id="259" r:id="rId4"/>
    <p:sldId id="312" r:id="rId5"/>
    <p:sldId id="264" r:id="rId6"/>
    <p:sldId id="308" r:id="rId7"/>
    <p:sldId id="265" r:id="rId8"/>
    <p:sldId id="266" r:id="rId9"/>
    <p:sldId id="321" r:id="rId10"/>
    <p:sldId id="324" r:id="rId11"/>
    <p:sldId id="332" r:id="rId12"/>
    <p:sldId id="314" r:id="rId13"/>
    <p:sldId id="328" r:id="rId14"/>
    <p:sldId id="327" r:id="rId15"/>
    <p:sldId id="29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B969"/>
    <a:srgbClr val="00D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D9A48-73E3-4A2C-B5C3-588BF0144D6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D1FCC-2FB0-46CC-B8A2-F641161DD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158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5F39B-51B7-40F7-B13F-9B52EA1EF44F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170F6-E1BB-4793-B267-3AFA261069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42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70F6-E1BB-4793-B267-3AFA2610691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938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57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BDA21B-8038-40C9-91ED-544CDFCDE769}" type="slidenum">
              <a:rPr lang="ru-RU" smtClean="0"/>
              <a:pPr>
                <a:defRPr/>
              </a:pPr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96841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CDA9-6412-4B59-B47E-7AA3C1946BD8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E57B-1321-4211-9364-CF2518D88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953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CDA9-6412-4B59-B47E-7AA3C1946BD8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E57B-1321-4211-9364-CF2518D88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8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CDA9-6412-4B59-B47E-7AA3C1946BD8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E57B-1321-4211-9364-CF2518D88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473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CDA9-6412-4B59-B47E-7AA3C1946BD8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E57B-1321-4211-9364-CF2518D88AD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92" y="-2332"/>
            <a:ext cx="202565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73" y="6145987"/>
            <a:ext cx="2026285" cy="70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546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CDA9-6412-4B59-B47E-7AA3C1946BD8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E57B-1321-4211-9364-CF2518D88AD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92" y="-2332"/>
            <a:ext cx="202565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73" y="6145987"/>
            <a:ext cx="2026285" cy="70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5774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CDA9-6412-4B59-B47E-7AA3C1946BD8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E57B-1321-4211-9364-CF2518D88AD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92" y="-2332"/>
            <a:ext cx="202565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73" y="6145987"/>
            <a:ext cx="2026285" cy="70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236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CDA9-6412-4B59-B47E-7AA3C1946BD8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E57B-1321-4211-9364-CF2518D88AD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92" y="-2332"/>
            <a:ext cx="202565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73" y="6145987"/>
            <a:ext cx="2026285" cy="70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3531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CDA9-6412-4B59-B47E-7AA3C1946BD8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E57B-1321-4211-9364-CF2518D88AD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92" y="-2332"/>
            <a:ext cx="202565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73" y="6145987"/>
            <a:ext cx="2026285" cy="70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631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CDA9-6412-4B59-B47E-7AA3C1946BD8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E57B-1321-4211-9364-CF2518D88AD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92" y="-2332"/>
            <a:ext cx="202565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73" y="6145987"/>
            <a:ext cx="2026285" cy="70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9675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CDA9-6412-4B59-B47E-7AA3C1946BD8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E57B-1321-4211-9364-CF2518D88AD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92" y="-2332"/>
            <a:ext cx="202565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73" y="6145987"/>
            <a:ext cx="2026285" cy="70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933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CDA9-6412-4B59-B47E-7AA3C1946BD8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E57B-1321-4211-9364-CF2518D88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454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4CDA9-6412-4B59-B47E-7AA3C1946BD8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FE57B-1321-4211-9364-CF2518D88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6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lmixgroup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10" Type="http://schemas.openxmlformats.org/officeDocument/2006/relationships/image" Target="../media/image10.jpeg"/><Relationship Id="rId4" Type="http://schemas.openxmlformats.org/officeDocument/2006/relationships/image" Target="../media/image1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1" y="1844824"/>
            <a:ext cx="7056784" cy="2304256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rgbClr val="0070C0"/>
                </a:solidFill>
                <a:latin typeface="+mn-lt"/>
              </a:rPr>
              <a:t>ИльмиксГрупп</a:t>
            </a:r>
            <a:r>
              <a:rPr lang="ru-RU" sz="40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40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4000" b="1" dirty="0" smtClean="0">
                <a:solidFill>
                  <a:srgbClr val="0070C0"/>
                </a:solidFill>
                <a:latin typeface="+mn-lt"/>
              </a:rPr>
              <a:t>Россия</a:t>
            </a:r>
            <a:endParaRPr lang="ru-RU" sz="4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050" y="5348808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/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M</a:t>
            </a:r>
            <a:r>
              <a:rPr lang="ru-RU" sz="2000" dirty="0" err="1" smtClean="0">
                <a:solidFill>
                  <a:srgbClr val="0070C0"/>
                </a:solidFill>
              </a:rPr>
              <a:t>осква</a:t>
            </a:r>
            <a:r>
              <a:rPr lang="ru-RU" sz="2000" dirty="0" smtClean="0">
                <a:solidFill>
                  <a:srgbClr val="0070C0"/>
                </a:solidFill>
              </a:rPr>
              <a:t>,</a:t>
            </a:r>
            <a:r>
              <a:rPr lang="en-US" sz="2000" dirty="0" smtClean="0">
                <a:solidFill>
                  <a:srgbClr val="0070C0"/>
                </a:solidFill>
              </a:rPr>
              <a:t> 201</a:t>
            </a:r>
            <a:r>
              <a:rPr lang="ru-RU" sz="2000" dirty="0" smtClean="0">
                <a:solidFill>
                  <a:srgbClr val="0070C0"/>
                </a:solidFill>
              </a:rPr>
              <a:t>6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92" y="-2332"/>
            <a:ext cx="202565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73" y="6145987"/>
            <a:ext cx="2026285" cy="70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1520" y="3429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140611" y="28219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51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V:\Маркетинг\ФОТО УПАКОВОК\продукты\эгаллохит гел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405" y="4354987"/>
            <a:ext cx="888889" cy="218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404664"/>
            <a:ext cx="6480719" cy="10081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>Портфель продуктов - Эгаллохит</a:t>
            </a:r>
            <a:endParaRPr lang="ru-RU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050" y="5348808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endParaRPr lang="ru-RU" sz="2000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992" y="-2332"/>
            <a:ext cx="202565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073" y="6145987"/>
            <a:ext cx="2026285" cy="70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1520" y="3429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8" name="Rectangle 50"/>
          <p:cNvSpPr>
            <a:spLocks noChangeArrowheads="1"/>
          </p:cNvSpPr>
          <p:nvPr/>
        </p:nvSpPr>
        <p:spPr bwMode="auto">
          <a:xfrm>
            <a:off x="173073" y="1570693"/>
            <a:ext cx="8225629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Эгаллохит</a:t>
            </a:r>
            <a:r>
              <a:rPr lang="en-US" sz="2400" baseline="30000" dirty="0" smtClean="0">
                <a:solidFill>
                  <a:schemeClr val="tx2">
                    <a:lumMod val="75000"/>
                  </a:schemeClr>
                </a:solidFill>
              </a:rPr>
              <a:t>®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(2008) </a:t>
            </a: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Эгаллохит – единственное в России средство, которое способно одновременно предотвращать образование патологических рубцов и улучшать заживление. 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Действующее вещество – 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эпигаллокатехин-3-галлат обладает мощным антипролиферативным, 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противовоспалительным и антиоксидантным 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действиями.</a:t>
            </a: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Picture 2" descr="V:\Маркетинг\ФОТО УПАКОВОК\продукты\эгаллохит гел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23875" y="4843769"/>
            <a:ext cx="888889" cy="218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75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404664"/>
            <a:ext cx="6624736" cy="100811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>Портфель продуктов – </a:t>
            </a:r>
            <a:r>
              <a:rPr lang="ru-RU" sz="3200" b="1" dirty="0" err="1" smtClean="0">
                <a:solidFill>
                  <a:srgbClr val="0070C0"/>
                </a:solidFill>
                <a:latin typeface="+mn-lt"/>
              </a:rPr>
              <a:t>Индинол</a:t>
            </a: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>® </a:t>
            </a:r>
            <a:r>
              <a:rPr lang="ru-RU" sz="3200" b="1" dirty="0" err="1" smtClean="0">
                <a:solidFill>
                  <a:srgbClr val="0070C0"/>
                </a:solidFill>
                <a:latin typeface="+mn-lt"/>
              </a:rPr>
              <a:t>Форто</a:t>
            </a:r>
            <a:endParaRPr lang="ru-RU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050" y="5348808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endParaRPr lang="ru-RU" sz="2000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92" y="-2332"/>
            <a:ext cx="202565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73" y="6145987"/>
            <a:ext cx="2026285" cy="70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0"/>
          <p:cNvSpPr>
            <a:spLocks noChangeArrowheads="1"/>
          </p:cNvSpPr>
          <p:nvPr/>
        </p:nvSpPr>
        <p:spPr bwMode="auto">
          <a:xfrm>
            <a:off x="169395" y="1575313"/>
            <a:ext cx="663485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Индинол</a:t>
            </a:r>
            <a:r>
              <a:rPr lang="en-US" sz="2400" baseline="30000" dirty="0" smtClean="0">
                <a:solidFill>
                  <a:schemeClr val="tx2">
                    <a:lumMod val="75000"/>
                  </a:schemeClr>
                </a:solidFill>
              </a:rPr>
              <a:t>®</a:t>
            </a:r>
            <a:r>
              <a:rPr lang="ru-RU" sz="2400" baseline="30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Форто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(2013)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Зарегистрированные показания к применению:</a:t>
            </a: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Циклическая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масталгия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, в том числе на фоне доброкачественной гиперплазии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молочной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железы.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Уникальность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Индинола</a:t>
            </a:r>
            <a:r>
              <a:rPr lang="en-US" sz="2400" baseline="30000" dirty="0" smtClean="0">
                <a:solidFill>
                  <a:schemeClr val="tx2">
                    <a:lumMod val="75000"/>
                  </a:schemeClr>
                </a:solidFill>
              </a:rPr>
              <a:t>®</a:t>
            </a:r>
            <a:r>
              <a:rPr lang="ru-RU" sz="2400" baseline="30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Форто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обусловлена его способностью оказывать влияние на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пролиферативные процессы в молочной железе и снижать риск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их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трансформации в раковые. </a:t>
            </a:r>
          </a:p>
          <a:p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Рисунок 7" descr="bcef2616b7ea2ab8fee7034c3fbcffe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3356992"/>
            <a:ext cx="154838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2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idorovaNA\Desktop\Индинол Форто\Решение+регистр удостоверение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5121"/>
            <a:ext cx="3312368" cy="470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994122"/>
          </a:xfrm>
        </p:spPr>
        <p:txBody>
          <a:bodyPr>
            <a:normAutofit fontScale="90000"/>
          </a:bodyPr>
          <a:lstStyle/>
          <a:p>
            <a:r>
              <a:rPr lang="ru-RU" sz="3200" b="1" dirty="0" err="1" smtClean="0">
                <a:solidFill>
                  <a:srgbClr val="0070C0"/>
                </a:solidFill>
                <a:latin typeface="+mn-lt"/>
              </a:rPr>
              <a:t>Индинол</a:t>
            </a: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>® </a:t>
            </a:r>
            <a:r>
              <a:rPr lang="ru-RU" sz="3200" b="1" dirty="0" err="1" smtClean="0">
                <a:solidFill>
                  <a:srgbClr val="0070C0"/>
                </a:solidFill>
                <a:latin typeface="+mn-lt"/>
              </a:rPr>
              <a:t>Форто</a:t>
            </a: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> – регистрационное удостоверение</a:t>
            </a:r>
            <a:endParaRPr lang="ru-RU" sz="3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099" name="Picture 3" descr="C:\Users\SidorovaNA\Desktop\Индинол Форто\Решение+регистр удостоверение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2816"/>
            <a:ext cx="2900052" cy="412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05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Содержимое 2"/>
          <p:cNvSpPr>
            <a:spLocks noGrp="1"/>
          </p:cNvSpPr>
          <p:nvPr>
            <p:ph idx="1"/>
          </p:nvPr>
        </p:nvSpPr>
        <p:spPr>
          <a:xfrm>
            <a:off x="2195736" y="152401"/>
            <a:ext cx="6948264" cy="1116360"/>
          </a:xfrm>
        </p:spPr>
        <p:txBody>
          <a:bodyPr>
            <a:normAutofit fontScale="62500" lnSpcReduction="20000"/>
          </a:bodyPr>
          <a:lstStyle/>
          <a:p>
            <a:pPr marL="0"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000" b="1" dirty="0" smtClean="0">
                <a:solidFill>
                  <a:srgbClr val="262673"/>
                </a:solidFill>
              </a:rPr>
              <a:t>   </a:t>
            </a:r>
            <a:r>
              <a:rPr lang="ru-RU" altLang="ru-RU" sz="3500" b="1" dirty="0" err="1">
                <a:solidFill>
                  <a:srgbClr val="0070C0"/>
                </a:solidFill>
                <a:ea typeface="+mj-ea"/>
                <a:cs typeface="+mj-cs"/>
              </a:rPr>
              <a:t>Индинол</a:t>
            </a:r>
            <a:r>
              <a:rPr lang="ru-RU" altLang="ru-RU" sz="3500" b="1" dirty="0">
                <a:solidFill>
                  <a:srgbClr val="0070C0"/>
                </a:solidFill>
                <a:ea typeface="+mj-ea"/>
                <a:cs typeface="+mj-cs"/>
              </a:rPr>
              <a:t>® </a:t>
            </a:r>
            <a:r>
              <a:rPr lang="ru-RU" altLang="ru-RU" sz="3500" b="1" dirty="0" err="1">
                <a:solidFill>
                  <a:srgbClr val="0070C0"/>
                </a:solidFill>
                <a:ea typeface="+mj-ea"/>
                <a:cs typeface="+mj-cs"/>
              </a:rPr>
              <a:t>Форто</a:t>
            </a:r>
            <a:r>
              <a:rPr lang="ru-RU" altLang="ru-RU" sz="3500" b="1" dirty="0">
                <a:solidFill>
                  <a:srgbClr val="0070C0"/>
                </a:solidFill>
                <a:ea typeface="+mj-ea"/>
                <a:cs typeface="+mj-cs"/>
              </a:rPr>
              <a:t> -  первый препарат, действующий </a:t>
            </a:r>
          </a:p>
          <a:p>
            <a:pPr marL="0"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3500" b="1" dirty="0">
                <a:solidFill>
                  <a:srgbClr val="0070C0"/>
                </a:solidFill>
                <a:ea typeface="+mj-ea"/>
                <a:cs typeface="+mj-cs"/>
              </a:rPr>
              <a:t>на основные звенья патогенеза мастопатии и гиперпластических процессов, ведущих к развитию</a:t>
            </a:r>
          </a:p>
          <a:p>
            <a:pPr marL="0"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3500" b="1" dirty="0">
                <a:solidFill>
                  <a:srgbClr val="0070C0"/>
                </a:solidFill>
                <a:ea typeface="+mj-ea"/>
                <a:cs typeface="+mj-cs"/>
              </a:rPr>
              <a:t>рака молочной железы</a:t>
            </a:r>
          </a:p>
        </p:txBody>
      </p:sp>
      <p:grpSp>
        <p:nvGrpSpPr>
          <p:cNvPr id="55299" name="Группа 1"/>
          <p:cNvGrpSpPr>
            <a:grpSpLocks/>
          </p:cNvGrpSpPr>
          <p:nvPr/>
        </p:nvGrpSpPr>
        <p:grpSpPr bwMode="auto">
          <a:xfrm>
            <a:off x="755577" y="1772816"/>
            <a:ext cx="7848872" cy="4248472"/>
            <a:chOff x="228600" y="1295400"/>
            <a:chExt cx="8765653" cy="4890864"/>
          </a:xfrm>
        </p:grpSpPr>
        <p:cxnSp>
          <p:nvCxnSpPr>
            <p:cNvPr id="55300" name="Прямая со стрелкой 2"/>
            <p:cNvCxnSpPr>
              <a:cxnSpLocks noChangeShapeType="1"/>
            </p:cNvCxnSpPr>
            <p:nvPr/>
          </p:nvCxnSpPr>
          <p:spPr bwMode="auto">
            <a:xfrm flipH="1" flipV="1">
              <a:off x="6595305" y="2107138"/>
              <a:ext cx="1487016" cy="1440160"/>
            </a:xfrm>
            <a:prstGeom prst="straightConnector1">
              <a:avLst/>
            </a:prstGeom>
            <a:noFill/>
            <a:ln w="38100" algn="ctr">
              <a:solidFill>
                <a:srgbClr val="7030A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01" name="Прямая со стрелкой 4"/>
            <p:cNvCxnSpPr>
              <a:cxnSpLocks noChangeShapeType="1"/>
            </p:cNvCxnSpPr>
            <p:nvPr/>
          </p:nvCxnSpPr>
          <p:spPr bwMode="auto">
            <a:xfrm flipH="1" flipV="1">
              <a:off x="6613376" y="3660576"/>
              <a:ext cx="1428288" cy="288032"/>
            </a:xfrm>
            <a:prstGeom prst="straightConnector1">
              <a:avLst/>
            </a:prstGeom>
            <a:noFill/>
            <a:ln w="38100" algn="ctr">
              <a:solidFill>
                <a:srgbClr val="7030A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02" name="Прямая со стрелкой 6"/>
            <p:cNvCxnSpPr>
              <a:cxnSpLocks noChangeShapeType="1"/>
            </p:cNvCxnSpPr>
            <p:nvPr/>
          </p:nvCxnSpPr>
          <p:spPr bwMode="auto">
            <a:xfrm flipH="1">
              <a:off x="6613376" y="4308648"/>
              <a:ext cx="1428288" cy="770855"/>
            </a:xfrm>
            <a:prstGeom prst="straightConnector1">
              <a:avLst/>
            </a:prstGeom>
            <a:noFill/>
            <a:ln w="38100" algn="ctr">
              <a:solidFill>
                <a:srgbClr val="7030A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03" name="Прямая со стрелкой 11"/>
            <p:cNvCxnSpPr>
              <a:cxnSpLocks noChangeShapeType="1"/>
            </p:cNvCxnSpPr>
            <p:nvPr/>
          </p:nvCxnSpPr>
          <p:spPr bwMode="auto">
            <a:xfrm flipH="1">
              <a:off x="6584262" y="4596408"/>
              <a:ext cx="1457402" cy="1320822"/>
            </a:xfrm>
            <a:prstGeom prst="straightConnector1">
              <a:avLst/>
            </a:prstGeom>
            <a:noFill/>
            <a:ln w="38100" algn="ctr">
              <a:solidFill>
                <a:srgbClr val="7030A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5304" name="Группа 15"/>
            <p:cNvGrpSpPr>
              <a:grpSpLocks/>
            </p:cNvGrpSpPr>
            <p:nvPr/>
          </p:nvGrpSpPr>
          <p:grpSpPr bwMode="auto">
            <a:xfrm>
              <a:off x="228600" y="1295400"/>
              <a:ext cx="6324600" cy="4890864"/>
              <a:chOff x="228600" y="1295400"/>
              <a:chExt cx="6324600" cy="4890864"/>
            </a:xfrm>
          </p:grpSpPr>
          <p:sp>
            <p:nvSpPr>
              <p:cNvPr id="9" name="Прямоугольник 8"/>
              <p:cNvSpPr/>
              <p:nvPr/>
            </p:nvSpPr>
            <p:spPr bwMode="auto">
              <a:xfrm>
                <a:off x="228600" y="1295400"/>
                <a:ext cx="6324600" cy="9906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altLang="ru-RU" sz="1600" b="1" dirty="0" smtClean="0">
                    <a:solidFill>
                      <a:srgbClr val="262673"/>
                    </a:solidFill>
                    <a:latin typeface="Calibri"/>
                    <a:ea typeface="Calibri" pitchFamily="34" charset="0"/>
                    <a:cs typeface="Times New Roman" panose="02020603050405020304" pitchFamily="18" charset="0"/>
                  </a:rPr>
                  <a:t>  Снимает эпигенетическую блокаду генов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altLang="ru-RU" sz="1600" b="1" dirty="0" smtClean="0">
                    <a:solidFill>
                      <a:srgbClr val="262673"/>
                    </a:solidFill>
                    <a:latin typeface="Calibri"/>
                    <a:ea typeface="Calibri" pitchFamily="34" charset="0"/>
                    <a:cs typeface="Times New Roman" panose="02020603050405020304" pitchFamily="18" charset="0"/>
                  </a:rPr>
                  <a:t>  противоопухолевой защиты и активирует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altLang="ru-RU" sz="1600" b="1" dirty="0" smtClean="0">
                    <a:solidFill>
                      <a:srgbClr val="262673"/>
                    </a:solidFill>
                    <a:latin typeface="Calibri"/>
                    <a:ea typeface="Calibri" pitchFamily="34" charset="0"/>
                    <a:cs typeface="Times New Roman" panose="02020603050405020304" pitchFamily="18" charset="0"/>
                  </a:rPr>
                  <a:t>  экспрессию «здоровой» копии гена </a:t>
                </a:r>
                <a:r>
                  <a:rPr lang="en-US" altLang="ru-RU" sz="1600" b="1" i="1" dirty="0" smtClean="0">
                    <a:solidFill>
                      <a:srgbClr val="262673"/>
                    </a:solidFill>
                    <a:latin typeface="Calibri"/>
                    <a:ea typeface="Calibri" pitchFamily="34" charset="0"/>
                    <a:cs typeface="Times New Roman" panose="02020603050405020304" pitchFamily="18" charset="0"/>
                  </a:rPr>
                  <a:t>BRCA</a:t>
                </a:r>
              </a:p>
            </p:txBody>
          </p:sp>
          <p:sp>
            <p:nvSpPr>
              <p:cNvPr id="10" name="Прямоугольник 9"/>
              <p:cNvSpPr/>
              <p:nvPr/>
            </p:nvSpPr>
            <p:spPr bwMode="auto">
              <a:xfrm>
                <a:off x="228600" y="2513551"/>
                <a:ext cx="6324600" cy="194475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altLang="ru-RU" sz="1800" b="1" dirty="0" smtClean="0">
                    <a:solidFill>
                      <a:srgbClr val="262673"/>
                    </a:solidFill>
                    <a:latin typeface="Calibri"/>
                    <a:ea typeface="Calibri" pitchFamily="34" charset="0"/>
                    <a:cs typeface="Times New Roman" panose="02020603050405020304" pitchFamily="18" charset="0"/>
                  </a:rPr>
                  <a:t>  Регулирует и корректирует нарушения в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altLang="ru-RU" sz="1800" b="1" dirty="0" smtClean="0">
                    <a:solidFill>
                      <a:srgbClr val="262673"/>
                    </a:solidFill>
                    <a:latin typeface="Calibri"/>
                    <a:ea typeface="Calibri" pitchFamily="34" charset="0"/>
                    <a:cs typeface="Times New Roman" panose="02020603050405020304" pitchFamily="18" charset="0"/>
                  </a:rPr>
                  <a:t>  сигнальных каскадах, приводящие к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altLang="ru-RU" sz="1800" b="1" dirty="0" smtClean="0">
                    <a:solidFill>
                      <a:srgbClr val="262673"/>
                    </a:solidFill>
                    <a:latin typeface="Calibri"/>
                    <a:ea typeface="Calibri" pitchFamily="34" charset="0"/>
                    <a:cs typeface="Times New Roman" panose="02020603050405020304" pitchFamily="18" charset="0"/>
                  </a:rPr>
                  <a:t>  патологической пролиферации: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altLang="ru-RU" sz="1600" dirty="0" smtClean="0">
                    <a:solidFill>
                      <a:srgbClr val="262673"/>
                    </a:solidFill>
                    <a:latin typeface="Calibri"/>
                    <a:ea typeface="Calibri" pitchFamily="34" charset="0"/>
                    <a:cs typeface="Times New Roman" panose="02020603050405020304" pitchFamily="18" charset="0"/>
                  </a:rPr>
                  <a:t>  - восстанавливает соотношение метаболитов эстрогенов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altLang="ru-RU" sz="1600" dirty="0" smtClean="0">
                    <a:solidFill>
                      <a:srgbClr val="262673"/>
                    </a:solidFill>
                    <a:latin typeface="Calibri"/>
                    <a:ea typeface="Calibri" pitchFamily="34" charset="0"/>
                    <a:cs typeface="Times New Roman" panose="02020603050405020304" pitchFamily="18" charset="0"/>
                  </a:rPr>
                  <a:t> - ингибирует </a:t>
                </a:r>
                <a:r>
                  <a:rPr lang="ru-RU" altLang="ru-RU" sz="1600" dirty="0" err="1" smtClean="0">
                    <a:solidFill>
                      <a:srgbClr val="262673"/>
                    </a:solidFill>
                    <a:latin typeface="Calibri"/>
                    <a:ea typeface="Calibri" pitchFamily="34" charset="0"/>
                    <a:cs typeface="Times New Roman" panose="02020603050405020304" pitchFamily="18" charset="0"/>
                  </a:rPr>
                  <a:t>провоспалительные</a:t>
                </a:r>
                <a:r>
                  <a:rPr lang="ru-RU" altLang="ru-RU" sz="1600" dirty="0" smtClean="0">
                    <a:solidFill>
                      <a:srgbClr val="262673"/>
                    </a:solidFill>
                    <a:latin typeface="Calibri"/>
                    <a:ea typeface="Calibri" pitchFamily="34" charset="0"/>
                    <a:cs typeface="Times New Roman" panose="02020603050405020304" pitchFamily="18" charset="0"/>
                  </a:rPr>
                  <a:t> цитокины</a:t>
                </a:r>
              </a:p>
            </p:txBody>
          </p:sp>
          <p:sp>
            <p:nvSpPr>
              <p:cNvPr id="11" name="Прямоугольник 10"/>
              <p:cNvSpPr/>
              <p:nvPr/>
            </p:nvSpPr>
            <p:spPr bwMode="auto">
              <a:xfrm>
                <a:off x="228600" y="4632675"/>
                <a:ext cx="6324600" cy="762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>
                <a:lvl1pPr marL="268288" indent="-268288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altLang="ru-RU" sz="1600" b="1" smtClean="0">
                    <a:solidFill>
                      <a:srgbClr val="262673"/>
                    </a:solidFill>
                    <a:latin typeface="Calibri"/>
                    <a:ea typeface="Calibri" pitchFamily="34" charset="0"/>
                    <a:cs typeface="Times New Roman" panose="02020603050405020304" pitchFamily="18" charset="0"/>
                  </a:rPr>
                  <a:t>   Стимулирует </a:t>
                </a:r>
                <a:r>
                  <a:rPr lang="ru-RU" altLang="ru-RU" sz="1600" b="1" dirty="0" err="1" smtClean="0">
                    <a:solidFill>
                      <a:srgbClr val="262673"/>
                    </a:solidFill>
                    <a:latin typeface="Calibri"/>
                    <a:ea typeface="Calibri" pitchFamily="34" charset="0"/>
                    <a:cs typeface="Times New Roman" panose="02020603050405020304" pitchFamily="18" charset="0"/>
                  </a:rPr>
                  <a:t>апоптоз</a:t>
                </a:r>
                <a:r>
                  <a:rPr lang="ru-RU" altLang="ru-RU" sz="1600" b="1" dirty="0" smtClean="0">
                    <a:solidFill>
                      <a:srgbClr val="262673"/>
                    </a:solidFill>
                    <a:latin typeface="Calibri"/>
                    <a:ea typeface="Calibri" pitchFamily="34" charset="0"/>
                    <a:cs typeface="Times New Roman" panose="02020603050405020304" pitchFamily="18" charset="0"/>
                  </a:rPr>
                  <a:t> клеток с нарушенным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altLang="ru-RU" sz="1600" b="1" dirty="0" smtClean="0">
                    <a:solidFill>
                      <a:srgbClr val="262673"/>
                    </a:solidFill>
                    <a:latin typeface="Calibri"/>
                    <a:ea typeface="Calibri" pitchFamily="34" charset="0"/>
                    <a:cs typeface="Times New Roman" panose="02020603050405020304" pitchFamily="18" charset="0"/>
                  </a:rPr>
                  <a:t>   метаболизмом</a:t>
                </a:r>
                <a:endParaRPr lang="en-US" altLang="ru-RU" sz="1600" b="1" dirty="0" smtClean="0">
                  <a:solidFill>
                    <a:srgbClr val="262673"/>
                  </a:solidFill>
                  <a:latin typeface="Calibri"/>
                  <a:ea typeface="Calibri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 bwMode="auto">
              <a:xfrm>
                <a:off x="228600" y="5562600"/>
                <a:ext cx="6324600" cy="62366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>
                <a:lvl1pPr marL="268288" indent="-268288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altLang="ru-RU" sz="1600" b="1" dirty="0" smtClean="0">
                    <a:solidFill>
                      <a:srgbClr val="262673"/>
                    </a:solidFill>
                    <a:latin typeface="Calibri"/>
                    <a:ea typeface="Calibri" pitchFamily="34" charset="0"/>
                    <a:cs typeface="Times New Roman" panose="02020603050405020304" pitchFamily="18" charset="0"/>
                  </a:rPr>
                  <a:t>   Ингибирует активность опухолевых стволовых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altLang="ru-RU" sz="1600" b="1" dirty="0" smtClean="0">
                    <a:solidFill>
                      <a:srgbClr val="262673"/>
                    </a:solidFill>
                    <a:latin typeface="Calibri"/>
                    <a:ea typeface="Calibri" pitchFamily="34" charset="0"/>
                    <a:cs typeface="Times New Roman" panose="02020603050405020304" pitchFamily="18" charset="0"/>
                  </a:rPr>
                  <a:t>   клеток</a:t>
                </a:r>
                <a:endParaRPr lang="en-US" altLang="ru-RU" sz="1600" b="1" dirty="0" smtClean="0">
                  <a:solidFill>
                    <a:srgbClr val="262673"/>
                  </a:solidFill>
                  <a:latin typeface="Calibri"/>
                  <a:ea typeface="Calibri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55305" name="Рисунок 17" descr="bcef2616b7ea2ab8fee7034c3fbcffe9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8813" y="2827218"/>
              <a:ext cx="1655440" cy="2633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392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13"/>
          <p:cNvGrpSpPr>
            <a:grpSpLocks/>
          </p:cNvGrpSpPr>
          <p:nvPr/>
        </p:nvGrpSpPr>
        <p:grpSpPr bwMode="auto">
          <a:xfrm>
            <a:off x="827584" y="1988840"/>
            <a:ext cx="7468061" cy="3774079"/>
            <a:chOff x="68" y="1147"/>
            <a:chExt cx="5458" cy="3000"/>
          </a:xfrm>
        </p:grpSpPr>
        <p:pic>
          <p:nvPicPr>
            <p:cNvPr id="5939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1147"/>
              <a:ext cx="2210" cy="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396" name="TextBox 6"/>
            <p:cNvSpPr txBox="1">
              <a:spLocks noChangeArrowheads="1"/>
            </p:cNvSpPr>
            <p:nvPr/>
          </p:nvSpPr>
          <p:spPr bwMode="auto">
            <a:xfrm>
              <a:off x="3517" y="1375"/>
              <a:ext cx="1829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400" b="1" dirty="0" smtClean="0">
                  <a:solidFill>
                    <a:prstClr val="black"/>
                  </a:solidFill>
                  <a:cs typeface="Calibri" pitchFamily="34" charset="0"/>
                </a:rPr>
                <a:t>Владимир Федорович </a:t>
              </a:r>
              <a:r>
                <a:rPr lang="ru-RU" altLang="ru-RU" sz="1400" b="1" dirty="0" err="1" smtClean="0">
                  <a:solidFill>
                    <a:prstClr val="black"/>
                  </a:solidFill>
                  <a:cs typeface="Calibri" pitchFamily="34" charset="0"/>
                </a:rPr>
                <a:t>Семиглазов</a:t>
              </a:r>
              <a:r>
                <a:rPr lang="ru-RU" altLang="ru-RU" sz="1400" b="1" dirty="0" smtClean="0">
                  <a:solidFill>
                    <a:prstClr val="black"/>
                  </a:solidFill>
                  <a:cs typeface="Calibri" pitchFamily="34" charset="0"/>
                </a:rPr>
                <a:t>,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400" dirty="0" smtClean="0">
                  <a:solidFill>
                    <a:prstClr val="black"/>
                  </a:solidFill>
                  <a:cs typeface="Calibri" pitchFamily="34" charset="0"/>
                </a:rPr>
                <a:t>Президент Российского общества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400" dirty="0" err="1" smtClean="0">
                  <a:solidFill>
                    <a:prstClr val="black"/>
                  </a:solidFill>
                  <a:cs typeface="Calibri" pitchFamily="34" charset="0"/>
                </a:rPr>
                <a:t>онкомаммологов</a:t>
              </a:r>
              <a:r>
                <a:rPr lang="ru-RU" altLang="ru-RU" sz="1400" dirty="0" smtClean="0">
                  <a:solidFill>
                    <a:prstClr val="black"/>
                  </a:solidFill>
                  <a:cs typeface="Calibri" pitchFamily="34" charset="0"/>
                </a:rPr>
                <a:t> </a:t>
              </a:r>
            </a:p>
          </p:txBody>
        </p:sp>
        <p:sp>
          <p:nvSpPr>
            <p:cNvPr id="59397" name="TextBox 14"/>
            <p:cNvSpPr txBox="1">
              <a:spLocks noChangeArrowheads="1"/>
            </p:cNvSpPr>
            <p:nvPr/>
          </p:nvSpPr>
          <p:spPr bwMode="auto">
            <a:xfrm>
              <a:off x="3517" y="2622"/>
              <a:ext cx="2009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400" b="1" dirty="0" smtClean="0">
                  <a:solidFill>
                    <a:prstClr val="black"/>
                  </a:solidFill>
                  <a:cs typeface="Calibri" pitchFamily="34" charset="0"/>
                </a:rPr>
                <a:t>Георгий Моисеевич </a:t>
              </a:r>
              <a:r>
                <a:rPr lang="ru-RU" altLang="ru-RU" sz="1400" b="1" dirty="0" err="1" smtClean="0">
                  <a:solidFill>
                    <a:prstClr val="black"/>
                  </a:solidFill>
                  <a:cs typeface="Calibri" pitchFamily="34" charset="0"/>
                </a:rPr>
                <a:t>Манихас</a:t>
              </a:r>
              <a:r>
                <a:rPr lang="ru-RU" altLang="ru-RU" sz="1400" b="1" dirty="0" smtClean="0">
                  <a:solidFill>
                    <a:prstClr val="black"/>
                  </a:solidFill>
                  <a:cs typeface="Calibri" pitchFamily="34" charset="0"/>
                </a:rPr>
                <a:t>,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400" dirty="0" smtClean="0">
                  <a:solidFill>
                    <a:prstClr val="black"/>
                  </a:solidFill>
                  <a:cs typeface="Calibri" pitchFamily="34" charset="0"/>
                </a:rPr>
                <a:t>Вице-президент Российского общества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400" dirty="0" err="1" smtClean="0">
                  <a:solidFill>
                    <a:prstClr val="black"/>
                  </a:solidFill>
                  <a:cs typeface="Calibri" pitchFamily="34" charset="0"/>
                </a:rPr>
                <a:t>онкомаммологов</a:t>
              </a:r>
              <a:r>
                <a:rPr lang="ru-RU" altLang="ru-RU" sz="1400" dirty="0" smtClean="0">
                  <a:solidFill>
                    <a:prstClr val="black"/>
                  </a:solidFill>
                  <a:cs typeface="Calibri" pitchFamily="34" charset="0"/>
                </a:rPr>
                <a:t> </a:t>
              </a:r>
            </a:p>
          </p:txBody>
        </p:sp>
        <p:pic>
          <p:nvPicPr>
            <p:cNvPr id="59400" name="Picture 16" descr="http://www.ktovmedicine.ru/img/images/georgiy-manihas-glavnyy-vrach-sankt-peterburgskogo-gorodskogo-klinicheskogo-onkologicheskogo-dispanser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35" t="1140" r="11710" b="32195"/>
            <a:stretch>
              <a:fillRect/>
            </a:stretch>
          </p:blipFill>
          <p:spPr bwMode="auto">
            <a:xfrm>
              <a:off x="2894" y="2553"/>
              <a:ext cx="612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1" name="Picture 18" descr="Владимир Семиглазов отмечает 70-летие Статьи Доктор Питер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48" t="311" r="12810" b="4953"/>
            <a:stretch>
              <a:fillRect/>
            </a:stretch>
          </p:blipFill>
          <p:spPr bwMode="auto">
            <a:xfrm>
              <a:off x="2822" y="1466"/>
              <a:ext cx="612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Прямоугольник 9"/>
          <p:cNvSpPr/>
          <p:nvPr/>
        </p:nvSpPr>
        <p:spPr bwMode="auto">
          <a:xfrm>
            <a:off x="2411760" y="118562"/>
            <a:ext cx="6408712" cy="136622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b="1" dirty="0" err="1">
                <a:solidFill>
                  <a:srgbClr val="0070C0"/>
                </a:solidFill>
                <a:latin typeface="+mn-lt"/>
                <a:ea typeface="+mj-ea"/>
                <a:cs typeface="+mj-cs"/>
              </a:rPr>
              <a:t>Идинол</a:t>
            </a:r>
            <a:r>
              <a:rPr lang="ru-RU" altLang="ru-RU" sz="2200" b="1" dirty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® </a:t>
            </a:r>
            <a:r>
              <a:rPr lang="ru-RU" altLang="ru-RU" sz="2200" b="1" dirty="0" err="1">
                <a:solidFill>
                  <a:srgbClr val="0070C0"/>
                </a:solidFill>
                <a:latin typeface="+mn-lt"/>
                <a:ea typeface="+mj-ea"/>
                <a:cs typeface="+mj-cs"/>
              </a:rPr>
              <a:t>Форто</a:t>
            </a:r>
            <a:r>
              <a:rPr lang="ru-RU" altLang="ru-RU" sz="2200" b="1" dirty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 </a:t>
            </a:r>
            <a:r>
              <a:rPr lang="ru-RU" altLang="ru-RU" sz="2200" b="1" dirty="0" smtClean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входит в </a:t>
            </a:r>
            <a:r>
              <a:rPr lang="ru-RU" altLang="ru-RU" sz="2200" b="1" dirty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проект клинических рекомендаций Российского общества </a:t>
            </a:r>
            <a:r>
              <a:rPr lang="ru-RU" altLang="ru-RU" sz="2200" b="1" dirty="0" err="1">
                <a:solidFill>
                  <a:srgbClr val="0070C0"/>
                </a:solidFill>
                <a:latin typeface="+mn-lt"/>
                <a:ea typeface="+mj-ea"/>
                <a:cs typeface="+mj-cs"/>
              </a:rPr>
              <a:t>онкомаммологов</a:t>
            </a:r>
            <a:r>
              <a:rPr lang="ru-RU" altLang="ru-RU" sz="2200" b="1" dirty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 по лечению доброкачественных заболеваний молочной </a:t>
            </a:r>
            <a:r>
              <a:rPr lang="ru-RU" altLang="ru-RU" sz="2200" b="1" dirty="0" smtClean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железы</a:t>
            </a:r>
            <a:endParaRPr lang="ru-RU" altLang="ru-RU" sz="2200" b="1" dirty="0">
              <a:solidFill>
                <a:srgbClr val="0070C0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32359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404664"/>
            <a:ext cx="6480719" cy="1008112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0070C0"/>
                </a:solidFill>
                <a:latin typeface="+mn-lt"/>
              </a:rPr>
              <a:t>ИльмиксГрупп</a:t>
            </a:r>
            <a:endParaRPr lang="ru-RU" sz="3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92" y="-2332"/>
            <a:ext cx="202565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73" y="6145987"/>
            <a:ext cx="2026285" cy="70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1520" y="3429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8" name="Rectangle 50"/>
          <p:cNvSpPr>
            <a:spLocks noChangeArrowheads="1"/>
          </p:cNvSpPr>
          <p:nvPr/>
        </p:nvSpPr>
        <p:spPr bwMode="auto">
          <a:xfrm>
            <a:off x="179388" y="2060847"/>
            <a:ext cx="61208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1772816"/>
            <a:ext cx="8332720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Мы открыты для сотрудничества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и готовы рассмотреть любые предложения по взаимовыгодному сотрудничеству, направленному на увеличение прибыли наших компаний и сохранения здоровья нации 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ЗАО «ИльмиксГрупп», 121248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Москва, Кутузовский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пр-т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, д.12, кор.2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Тел. +7 495-721-2058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http://www.ilmixgroup.ru/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51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6103" y="-1628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>О компании</a:t>
            </a:r>
            <a:endParaRPr lang="ru-RU" sz="3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92" y="-2332"/>
            <a:ext cx="202565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148705"/>
            <a:ext cx="2026285" cy="70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1520" y="3429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628800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700808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Ильмикс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Групп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это российская инновационная компания полного цикла. Компания,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предоставляющая решения важнейших проблем медицины на европейском уровне.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70935" y="2492896"/>
            <a:ext cx="54726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ИльмиксГрупп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не только разрабатывает, но и производит уникальные фармацевтические препараты, аналогов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которых на рынке не существует.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ИльмиксГрупп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совместно с органами здравоохранения работает для улучшения здоровья людей России и СНГ,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предлагая высококлассные препараты не только для профилактики, но и для лечения заболеваний репродуктивной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сферы.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ИльмиксГрупп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помогает развитию российского здравоохранения, предлагая новейшие разработки, как для пациентов, так и для специалистов.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ru-RU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564904"/>
            <a:ext cx="2232247" cy="315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051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2565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663866"/>
            <a:ext cx="5040560" cy="503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148705"/>
            <a:ext cx="1907703" cy="70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 flipH="1">
            <a:off x="107504" y="2636912"/>
            <a:ext cx="1728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Миссия 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Компании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71800" y="116632"/>
            <a:ext cx="6192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200" b="1" dirty="0" smtClean="0">
                <a:solidFill>
                  <a:srgbClr val="0070C0"/>
                </a:solidFill>
              </a:rPr>
              <a:t>Забота о женском и мужском репродуктивном здоровье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51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idorovaNA\Desktop\Фото упаковок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857" y="1188637"/>
            <a:ext cx="2764547" cy="319947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188640"/>
            <a:ext cx="6480719" cy="8640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>Портфель продуктов </a:t>
            </a:r>
            <a:endParaRPr lang="ru-RU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050" y="5348808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endParaRPr lang="ru-RU" sz="2000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992" y="-2332"/>
            <a:ext cx="202565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073" y="6145987"/>
            <a:ext cx="2026285" cy="70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1520" y="3429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8" name="Rectangle 50"/>
          <p:cNvSpPr>
            <a:spLocks noChangeArrowheads="1"/>
          </p:cNvSpPr>
          <p:nvPr/>
        </p:nvSpPr>
        <p:spPr bwMode="auto">
          <a:xfrm>
            <a:off x="251520" y="1723215"/>
            <a:ext cx="637448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БАД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Индинол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aseline="30000" dirty="0">
                <a:solidFill>
                  <a:schemeClr val="tx2">
                    <a:lumMod val="75000"/>
                  </a:schemeClr>
                </a:solidFill>
              </a:rPr>
              <a:t>®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(2005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БАД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Эпигаллат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®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(2006)</a:t>
            </a:r>
          </a:p>
          <a:p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БАД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Промисан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®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(2007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БАД Индигал (2007)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Косметическое средство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Эгаллохит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®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(2008)</a:t>
            </a:r>
          </a:p>
          <a:p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БАД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Индигалплюс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®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(апрель 2011)</a:t>
            </a:r>
          </a:p>
          <a:p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ЛС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Индинол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Форто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(2013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000" dirty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2" descr="C:\Users\SidorovaNA\Desktop\Фото упаковок\3.jpg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4034188" y="4437619"/>
            <a:ext cx="1996319" cy="231032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098" name="Picture 2" descr="C:\Users\BatalovaAM\Pictures\bcef2616b7ea2ab8fee7034c3fbcffe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2635" y="1601183"/>
            <a:ext cx="1218768" cy="1983544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234" y="1706235"/>
            <a:ext cx="1993413" cy="27688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340" y="3988853"/>
            <a:ext cx="1758217" cy="263293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996" y="3662248"/>
            <a:ext cx="1227311" cy="295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1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idorovaNA\Desktop\Фото упаковок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92996"/>
            <a:ext cx="3396997" cy="393142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44624"/>
            <a:ext cx="6480719" cy="8640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>Портфель продуктов - </a:t>
            </a:r>
            <a:r>
              <a:rPr lang="ru-RU" sz="3200" b="1" dirty="0" err="1" smtClean="0">
                <a:solidFill>
                  <a:srgbClr val="0070C0"/>
                </a:solidFill>
                <a:latin typeface="+mn-lt"/>
              </a:rPr>
              <a:t>Индинол</a:t>
            </a:r>
            <a:endParaRPr lang="ru-RU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050" y="5348808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endParaRPr lang="ru-RU" sz="2000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992" y="-2332"/>
            <a:ext cx="202565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073" y="6145987"/>
            <a:ext cx="2026285" cy="70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1520" y="3429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8" name="Rectangle 50"/>
          <p:cNvSpPr>
            <a:spLocks noChangeArrowheads="1"/>
          </p:cNvSpPr>
          <p:nvPr/>
        </p:nvSpPr>
        <p:spPr bwMode="auto">
          <a:xfrm>
            <a:off x="251520" y="1723215"/>
            <a:ext cx="637448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Индинол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aseline="30000" dirty="0">
                <a:solidFill>
                  <a:schemeClr val="tx2">
                    <a:lumMod val="75000"/>
                  </a:schemeClr>
                </a:solidFill>
              </a:rPr>
              <a:t>®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(2005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Индинол</a:t>
            </a:r>
            <a:r>
              <a:rPr lang="en-US" sz="2000" baseline="30000" dirty="0" smtClean="0">
                <a:solidFill>
                  <a:schemeClr val="tx2">
                    <a:lumMod val="75000"/>
                  </a:schemeClr>
                </a:solidFill>
              </a:rPr>
              <a:t>®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является инновационной разработкой в области женского здоровья.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Индинол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применяется в комплексной терапии  следующих заболеваний женской репродуктивной сферы: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мастопатия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миома матки </a:t>
            </a:r>
          </a:p>
          <a:p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эндометриоз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гиперплазия эндометрия </a:t>
            </a:r>
          </a:p>
          <a:p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папилломавирусная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инфекция</a:t>
            </a:r>
          </a:p>
        </p:txBody>
      </p:sp>
    </p:spTree>
    <p:extLst>
      <p:ext uri="{BB962C8B-B14F-4D97-AF65-F5344CB8AC3E}">
        <p14:creationId xmlns:p14="http://schemas.microsoft.com/office/powerpoint/2010/main" val="272051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pravka_12_2015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8" t="13907" r="26375" b="13906"/>
          <a:stretch/>
        </p:blipFill>
        <p:spPr>
          <a:xfrm>
            <a:off x="1641605" y="-171400"/>
            <a:ext cx="7350577" cy="6934506"/>
          </a:xfrm>
          <a:prstGeom prst="rect">
            <a:avLst/>
          </a:prstGeom>
        </p:spPr>
      </p:pic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5148064" y="6577957"/>
            <a:ext cx="28622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/>
              <a:t>Источник: </a:t>
            </a:r>
            <a:r>
              <a:rPr lang="en-US" sz="1200" dirty="0" smtClean="0"/>
              <a:t>http://www.dsm.ru/analytics/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79414" y="4509120"/>
            <a:ext cx="691276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404664"/>
            <a:ext cx="6480719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>Портфель продуктов - </a:t>
            </a:r>
            <a:r>
              <a:rPr lang="ru-RU" sz="3200" b="1" dirty="0" err="1" smtClean="0">
                <a:solidFill>
                  <a:srgbClr val="0070C0"/>
                </a:solidFill>
                <a:latin typeface="+mn-lt"/>
              </a:rPr>
              <a:t>Эпигаллат</a:t>
            </a:r>
            <a:endParaRPr lang="ru-RU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050" y="5348808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endParaRPr lang="ru-RU" sz="2000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92" y="-2332"/>
            <a:ext cx="202565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73" y="6145987"/>
            <a:ext cx="2026285" cy="70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1520" y="3429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9" name="Rectangle 50"/>
          <p:cNvSpPr>
            <a:spLocks noChangeArrowheads="1"/>
          </p:cNvSpPr>
          <p:nvPr/>
        </p:nvSpPr>
        <p:spPr bwMode="auto">
          <a:xfrm>
            <a:off x="539552" y="1700808"/>
            <a:ext cx="547260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tx2"/>
                </a:solidFill>
              </a:rPr>
              <a:t>Эпигаллат</a:t>
            </a:r>
            <a:r>
              <a:rPr lang="en-US" sz="2000" baseline="30000" dirty="0" smtClean="0">
                <a:solidFill>
                  <a:schemeClr val="tx2"/>
                </a:solidFill>
              </a:rPr>
              <a:t>®</a:t>
            </a:r>
            <a:r>
              <a:rPr lang="ru-RU" sz="2000" dirty="0" smtClean="0">
                <a:solidFill>
                  <a:schemeClr val="tx2"/>
                </a:solidFill>
              </a:rPr>
              <a:t> (2006</a:t>
            </a:r>
            <a:r>
              <a:rPr lang="ru-RU" sz="2000" dirty="0">
                <a:solidFill>
                  <a:schemeClr val="tx2"/>
                </a:solidFill>
              </a:rPr>
              <a:t>)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Эпигаллат</a:t>
            </a:r>
            <a:r>
              <a:rPr lang="en-US" sz="2000" baseline="30000" dirty="0" smtClean="0">
                <a:solidFill>
                  <a:schemeClr val="tx2">
                    <a:lumMod val="75000"/>
                  </a:schemeClr>
                </a:solidFill>
              </a:rPr>
              <a:t>®</a:t>
            </a:r>
            <a:r>
              <a:rPr lang="ru-RU" sz="2000" baseline="30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–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продукт с уникальным действием подавления роста кровеносных сосудов в патологических очагах.  </a:t>
            </a:r>
          </a:p>
          <a:p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Эпигаллат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необходим женщинам в составе комплексной терапии с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Индинолом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, у которых имеются следующие заболевания репродуктивной сферы: 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миома матки</a:t>
            </a:r>
          </a:p>
          <a:p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эндометриоз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гиперплазия эндометрия 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рофилактика осложнений после аборта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мастопатия</a:t>
            </a:r>
          </a:p>
          <a:p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2" descr="C:\Users\SidorovaNA\Desktop\Фото упаковок\3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508104" y="1938186"/>
            <a:ext cx="3635896" cy="420780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72051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404664"/>
            <a:ext cx="6480719" cy="10081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>Портфель продуктов - </a:t>
            </a:r>
            <a:r>
              <a:rPr lang="ru-RU" sz="3200" b="1" dirty="0" err="1" smtClean="0">
                <a:solidFill>
                  <a:srgbClr val="0070C0"/>
                </a:solidFill>
                <a:latin typeface="+mn-lt"/>
              </a:rPr>
              <a:t>Промисан</a:t>
            </a:r>
            <a:endParaRPr lang="ru-RU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050" y="5348808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endParaRPr lang="ru-RU" sz="2000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92" y="-2332"/>
            <a:ext cx="202565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73" y="6145987"/>
            <a:ext cx="2026285" cy="70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0"/>
          <p:cNvSpPr>
            <a:spLocks noChangeArrowheads="1"/>
          </p:cNvSpPr>
          <p:nvPr/>
        </p:nvSpPr>
        <p:spPr bwMode="auto">
          <a:xfrm>
            <a:off x="169395" y="1575313"/>
            <a:ext cx="669686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Промисан</a:t>
            </a:r>
            <a:r>
              <a:rPr lang="en-US" sz="2400" baseline="30000" dirty="0" smtClean="0">
                <a:solidFill>
                  <a:schemeClr val="tx2">
                    <a:lumMod val="75000"/>
                  </a:schemeClr>
                </a:solidFill>
              </a:rPr>
              <a:t>®</a:t>
            </a:r>
            <a:r>
              <a:rPr lang="ru-RU" sz="2400" baseline="30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(2007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Промисан</a:t>
            </a:r>
            <a:r>
              <a:rPr lang="en-US" sz="2400" baseline="30000" dirty="0" smtClean="0">
                <a:solidFill>
                  <a:schemeClr val="tx2">
                    <a:lumMod val="75000"/>
                  </a:schemeClr>
                </a:solidFill>
              </a:rPr>
              <a:t>®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- уникальное негормональное средство природного происхождения, обладает множественной противоопухолевой активностью, при этом не влияет на здоровые органы и ткани.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 Уникальность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Промисана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обусловлена его способностью оказывать влияние на молекулярные механизмы ранних этапов образования раковых опухолей и блокировать 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их развитие. </a:t>
            </a:r>
          </a:p>
          <a:p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672" y="2852937"/>
            <a:ext cx="2603329" cy="36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1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332656"/>
            <a:ext cx="6480719" cy="100811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>Портфель продуктов – Индигал и Индигалплюс</a:t>
            </a:r>
            <a:endParaRPr lang="ru-RU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050" y="5348808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endParaRPr lang="ru-RU" sz="2000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92" y="-2332"/>
            <a:ext cx="202565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73" y="6145987"/>
            <a:ext cx="2026285" cy="70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1520" y="3429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9" name="Rectangle 50"/>
          <p:cNvSpPr>
            <a:spLocks noChangeArrowheads="1"/>
          </p:cNvSpPr>
          <p:nvPr/>
        </p:nvSpPr>
        <p:spPr bwMode="auto">
          <a:xfrm>
            <a:off x="168992" y="1772816"/>
            <a:ext cx="641923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Индигал (2007) и Индигалплюс</a:t>
            </a:r>
            <a:r>
              <a:rPr lang="en-US" sz="2400" baseline="30000" dirty="0" smtClean="0">
                <a:solidFill>
                  <a:schemeClr val="tx2">
                    <a:lumMod val="75000"/>
                  </a:schemeClr>
                </a:solidFill>
              </a:rPr>
              <a:t>®</a:t>
            </a:r>
            <a:r>
              <a:rPr lang="ru-RU" sz="2400" baseline="30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(апрель 2011)</a:t>
            </a: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Индигалплюс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комбинированное средство для лечения хронического простатита.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Входящие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в его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состав индол-3-карбинол, эпигаллокатехин-3-галлат, экстракт из пальмы  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Serenoa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repens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 обладают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антипролиферативным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антиандрогенным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, противовоспалительным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противоотечным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эффектом.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306" y="3068960"/>
            <a:ext cx="235618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2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2417</TotalTime>
  <Words>531</Words>
  <Application>Microsoft Office PowerPoint</Application>
  <PresentationFormat>Экран (4:3)</PresentationFormat>
  <Paragraphs>119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Georgia</vt:lpstr>
      <vt:lpstr>Times New Roman</vt:lpstr>
      <vt:lpstr>Wingdings</vt:lpstr>
      <vt:lpstr>Тема Office</vt:lpstr>
      <vt:lpstr>ИльмиксГрупп  Россия</vt:lpstr>
      <vt:lpstr>О компании</vt:lpstr>
      <vt:lpstr>Презентация PowerPoint</vt:lpstr>
      <vt:lpstr>Портфель продуктов </vt:lpstr>
      <vt:lpstr>Портфель продуктов - Индинол</vt:lpstr>
      <vt:lpstr>Презентация PowerPoint</vt:lpstr>
      <vt:lpstr>Портфель продуктов - Эпигаллат</vt:lpstr>
      <vt:lpstr>Портфель продуктов - Промисан</vt:lpstr>
      <vt:lpstr>Портфель продуктов – Индигал и Индигалплюс</vt:lpstr>
      <vt:lpstr>Портфель продуктов - Эгаллохит</vt:lpstr>
      <vt:lpstr>Портфель продуктов – Индинол® Форто</vt:lpstr>
      <vt:lpstr>Индинол® Форто – регистрационное удостоверение</vt:lpstr>
      <vt:lpstr>Презентация PowerPoint</vt:lpstr>
      <vt:lpstr>Презентация PowerPoint</vt:lpstr>
      <vt:lpstr>ИльмиксГрупп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Фарма</dc:title>
  <dc:creator>Кузнецов Игорь Николаевич</dc:creator>
  <cp:lastModifiedBy>Пользователь</cp:lastModifiedBy>
  <cp:revision>155</cp:revision>
  <cp:lastPrinted>2015-01-22T09:40:46Z</cp:lastPrinted>
  <dcterms:created xsi:type="dcterms:W3CDTF">2012-01-12T11:47:01Z</dcterms:created>
  <dcterms:modified xsi:type="dcterms:W3CDTF">2016-02-09T05:44:05Z</dcterms:modified>
</cp:coreProperties>
</file>